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4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0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B347-2842-4954-815A-18B9EED7B1B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DD408-B22B-4FAF-93F3-62FC1AD5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29.wmf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Požari i eksplozije</a:t>
            </a:r>
            <a:b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RAČUNSKE VEŽBE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Osnovne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akademske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Zaštita na radu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Zaštita životne sredine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52601" y="5257800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Fakultet zaštite na radu u Nišu</a:t>
            </a:r>
          </a:p>
          <a:p>
            <a:pPr algn="ctr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Školska godina: 2021/2022 – prolećni semestar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.03.2022.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kubni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vazduha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[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približno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=0,21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kiseonika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0,79 [m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Odrediti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zapreminski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maseni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vazduha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gasnu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konstantu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parcijalne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pritiske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kiseonika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053"/>
            <a:ext cx="4278385" cy="539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8834"/>
            <a:ext cx="4874004" cy="1379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0294"/>
            <a:ext cx="1820411" cy="795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68569"/>
            <a:ext cx="5461233" cy="1255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016605"/>
            <a:ext cx="3707934" cy="846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1088" y="1308834"/>
            <a:ext cx="5532966" cy="972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1088" y="2581890"/>
            <a:ext cx="5493522" cy="11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Odrediti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gasnu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konstantu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smeše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svetlećeg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[kg]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vazduha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 [kg]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gustina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svetlećeg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temperaturi od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273,16 [K] i pritisku od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101325 [Pa]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iznosi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0,52 [kg/m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Odrediti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parcijalne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pritiske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vazduha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svetlećeg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nn-N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pritisak </a:t>
            </a:r>
            <a:r>
              <a:rPr lang="nn-N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smeše </a:t>
            </a:r>
            <a:r>
              <a:rPr lang="nn-NO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n-NO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n-N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[bar].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997"/>
            <a:ext cx="5444455" cy="69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0366"/>
            <a:ext cx="5058561" cy="1017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9710"/>
            <a:ext cx="5444455" cy="961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03930"/>
            <a:ext cx="1678657" cy="667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664062"/>
            <a:ext cx="5205369" cy="1820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425" y="1740366"/>
            <a:ext cx="3529755" cy="236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9982" y="2118533"/>
            <a:ext cx="5477584" cy="918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5550" y="3264094"/>
            <a:ext cx="4711742" cy="17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Odrediti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gasnu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konstantu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smeše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parcijalne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pritiske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komponenata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generatorskog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zapremine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[m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vazduha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zapremine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1,5 [m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pomešanih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normalnim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uslovima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Gustina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smeše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iznosi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1,2 [kg/m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4775"/>
            <a:ext cx="3674378" cy="595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8792"/>
            <a:ext cx="5134062" cy="1011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4561"/>
            <a:ext cx="5335398" cy="1116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5" y="3645369"/>
            <a:ext cx="1730142" cy="698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26" y="4427665"/>
            <a:ext cx="4020336" cy="200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7" y="4712327"/>
            <a:ext cx="4035105" cy="783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25" y="5579724"/>
            <a:ext cx="3189825" cy="5183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5424" y="1348792"/>
            <a:ext cx="4726796" cy="840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5424" y="2360614"/>
            <a:ext cx="5488960" cy="449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5424" y="2953544"/>
            <a:ext cx="3122583" cy="2678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5424" y="3312473"/>
            <a:ext cx="3760147" cy="257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5423" y="3688205"/>
            <a:ext cx="5519017" cy="12612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5423" y="5067888"/>
            <a:ext cx="4487225" cy="8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242" y="102576"/>
            <a:ext cx="10777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IZRAČUNAVANJE RELATIVNOG SASTAVA, SPECIFIČNE ZAPREMINE, GUSTINE, SREDNJE MOLARNE MASE I PRITISAKA SMEŠE.</a:t>
            </a:r>
            <a:endParaRPr lang="sr-Latn-RS" dirty="0"/>
          </a:p>
        </p:txBody>
      </p:sp>
      <p:sp>
        <p:nvSpPr>
          <p:cNvPr id="2" name="Rectangle 108"/>
          <p:cNvSpPr>
            <a:spLocks noChangeArrowheads="1"/>
          </p:cNvSpPr>
          <p:nvPr/>
        </p:nvSpPr>
        <p:spPr bwMode="auto">
          <a:xfrm>
            <a:off x="120242" y="7120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242" y="908313"/>
            <a:ext cx="116271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</a:tabLst>
            </a:pP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 izračunavanje gasne smeše potrebno je poznavati njen sastav koji može biti dati zadat po 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</a:tabLst>
            </a:pPr>
            <a:r>
              <a:rPr lang="sr-Latn-RS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masi </a:t>
            </a:r>
            <a:r>
              <a:rPr lang="sr-Latn-RS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sr-Latn-RS" sz="16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maseni</a:t>
            </a:r>
            <a:r>
              <a:rPr lang="sr-Latn-RS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sastav</a:t>
            </a: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ili po 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</a:tabLst>
            </a:pPr>
            <a:r>
              <a:rPr lang="sr-Latn-RS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zapremini </a:t>
            </a:r>
            <a:r>
              <a:rPr lang="sr-Latn-RS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zapreminski sastav</a:t>
            </a: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615" y="1991073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</a:tabLst>
            </a:pPr>
            <a:r>
              <a:rPr lang="sr-Latn-RS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Maseni</a:t>
            </a:r>
            <a:r>
              <a:rPr lang="sr-Latn-R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sastav smeše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367237"/>
              </p:ext>
            </p:extLst>
          </p:nvPr>
        </p:nvGraphicFramePr>
        <p:xfrm>
          <a:off x="1778335" y="2901043"/>
          <a:ext cx="2103847" cy="31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r:id="rId3" imgW="1536700" imgH="228600" progId="Equation.3">
                  <p:embed/>
                </p:oleObj>
              </mc:Choice>
              <mc:Fallback>
                <p:oleObj r:id="rId3" imgW="15367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335" y="2901043"/>
                        <a:ext cx="2103847" cy="313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12536"/>
              </p:ext>
            </p:extLst>
          </p:nvPr>
        </p:nvGraphicFramePr>
        <p:xfrm>
          <a:off x="1104637" y="3683932"/>
          <a:ext cx="673698" cy="5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r:id="rId5" imgW="558558" imgH="444307" progId="Equation.3">
                  <p:embed/>
                </p:oleObj>
              </mc:Choice>
              <mc:Fallback>
                <p:oleObj r:id="rId5" imgW="558558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37" y="3683932"/>
                        <a:ext cx="673698" cy="5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49588"/>
              </p:ext>
            </p:extLst>
          </p:nvPr>
        </p:nvGraphicFramePr>
        <p:xfrm>
          <a:off x="2030747" y="3707319"/>
          <a:ext cx="653729" cy="50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r:id="rId7" imgW="583947" imgH="444307" progId="Equation.3">
                  <p:embed/>
                </p:oleObj>
              </mc:Choice>
              <mc:Fallback>
                <p:oleObj r:id="rId7" imgW="583947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747" y="3707319"/>
                        <a:ext cx="653729" cy="503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932691"/>
              </p:ext>
            </p:extLst>
          </p:nvPr>
        </p:nvGraphicFramePr>
        <p:xfrm>
          <a:off x="2936888" y="3707319"/>
          <a:ext cx="687156" cy="52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r:id="rId9" imgW="583947" imgH="444307" progId="Equation.3">
                  <p:embed/>
                </p:oleObj>
              </mc:Choice>
              <mc:Fallback>
                <p:oleObj r:id="rId9" imgW="583947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8" y="3707319"/>
                        <a:ext cx="687156" cy="529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039495"/>
              </p:ext>
            </p:extLst>
          </p:nvPr>
        </p:nvGraphicFramePr>
        <p:xfrm>
          <a:off x="4329034" y="3723000"/>
          <a:ext cx="687583" cy="54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r:id="rId11" imgW="558558" imgH="444307" progId="Equation.3">
                  <p:embed/>
                </p:oleObj>
              </mc:Choice>
              <mc:Fallback>
                <p:oleObj r:id="rId11" imgW="558558" imgH="44430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034" y="3723000"/>
                        <a:ext cx="687583" cy="547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863327"/>
              </p:ext>
            </p:extLst>
          </p:nvPr>
        </p:nvGraphicFramePr>
        <p:xfrm>
          <a:off x="1457720" y="4781841"/>
          <a:ext cx="1977970" cy="570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r:id="rId13" imgW="1548728" imgH="444307" progId="Equation.3">
                  <p:embed/>
                </p:oleObj>
              </mc:Choice>
              <mc:Fallback>
                <p:oleObj r:id="rId13" imgW="1548728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720" y="4781841"/>
                        <a:ext cx="1977970" cy="570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935334"/>
              </p:ext>
            </p:extLst>
          </p:nvPr>
        </p:nvGraphicFramePr>
        <p:xfrm>
          <a:off x="1422069" y="5558317"/>
          <a:ext cx="2646759" cy="54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r:id="rId15" imgW="2070100" imgH="431800" progId="Equation.3">
                  <p:embed/>
                </p:oleObj>
              </mc:Choice>
              <mc:Fallback>
                <p:oleObj r:id="rId15" imgW="20701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069" y="5558317"/>
                        <a:ext cx="2646759" cy="548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20242" y="2489034"/>
            <a:ext cx="7050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</a:pPr>
            <a:r>
              <a:rPr kumimoji="0" lang="sr-Latn-R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Ukoliko su poznate mase svih komponenata smeše, ukupna masa smeše jednaka je: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0242" y="3350023"/>
            <a:ext cx="92015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</a:pPr>
            <a:r>
              <a:rPr kumimoji="0" lang="sr-Latn-R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Maseni</a:t>
            </a:r>
            <a:r>
              <a:rPr kumimoji="0" lang="sr-Latn-R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sastav komponente jednak je odnosu mase komponente (</a:t>
            </a:r>
            <a:r>
              <a:rPr kumimoji="0" lang="sr-Latn-RS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sr-Latn-RS" altLang="en-US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sr-Latn-RS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kumimoji="0" lang="sr-Latn-RS" altLang="en-US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kumimoji="0" lang="sr-Latn-RS" altLang="en-US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sr-Latn-RS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kumimoji="0" lang="sr-Latn-RS" alt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sr-Latn-RS" altLang="en-US" sz="16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sr-Latn-R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 mase celokupne smeše </a:t>
            </a:r>
            <a:r>
              <a:rPr kumimoji="0" lang="sr-Latn-RS" alt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sr-Latn-RS" altLang="en-US" sz="16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sr-Latn-R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20242" y="4407524"/>
            <a:ext cx="58144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</a:tabLst>
            </a:pPr>
            <a:r>
              <a:rPr kumimoji="0" lang="sr-Latn-R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Zbir relativnih </a:t>
            </a:r>
            <a:r>
              <a:rPr kumimoji="0" lang="sr-Latn-R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masenih</a:t>
            </a:r>
            <a:r>
              <a:rPr kumimoji="0" lang="sr-Latn-R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delova gasne smeše uvek je jednak jedinici.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766657" y="3909270"/>
            <a:ext cx="377505" cy="192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784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</a:tabLst>
            </a:pPr>
            <a:r>
              <a:rPr lang="sr-Latn-R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Zapreminski sastav smeše</a:t>
            </a:r>
            <a:r>
              <a:rPr lang="sr-Latn-R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02813"/>
            <a:ext cx="11750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</a:tabLst>
            </a:pP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Kod određivanja zapreminskog sastava gasne smeše, za zapremine njenih komponenata uzimaju se </a:t>
            </a:r>
            <a:r>
              <a:rPr lang="sr-Latn-RS" sz="16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redukovane zapremine</a:t>
            </a: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sr-Latn-R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r-Latn-R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r-Latn-R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</a:t>
            </a:r>
            <a:r>
              <a:rPr lang="sr-Latn-R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sr-Latn-R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</a:t>
            </a:r>
            <a:r>
              <a:rPr lang="sr-Latn-R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sr-Latn-R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sr-Latn-R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r-Latn-R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</a:tabLst>
            </a:pPr>
            <a:r>
              <a:rPr lang="sr-Latn-RS" sz="16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Redukovana zapremina</a:t>
            </a: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komponente gasne smeše predstavlja zapreminu koju bi ona imala pri pritisku i temperaturi smeše.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893917"/>
              </p:ext>
            </p:extLst>
          </p:nvPr>
        </p:nvGraphicFramePr>
        <p:xfrm>
          <a:off x="1381911" y="1542648"/>
          <a:ext cx="2090556" cy="339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r:id="rId3" imgW="1409700" imgH="228600" progId="Equation.3">
                  <p:embed/>
                </p:oleObj>
              </mc:Choice>
              <mc:Fallback>
                <p:oleObj r:id="rId3" imgW="14097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911" y="1542648"/>
                        <a:ext cx="2090556" cy="339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2138393"/>
            <a:ext cx="1158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</a:tabLst>
            </a:pP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Zapreminski sastav komponente jednak je odnosu redukovane zapremine komponente (</a:t>
            </a:r>
            <a:r>
              <a:rPr lang="sr-Latn-R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r-Latn-R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r-Latn-R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</a:t>
            </a:r>
            <a:r>
              <a:rPr lang="sr-Latn-R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sr-Latn-R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</a:t>
            </a:r>
            <a:r>
              <a:rPr lang="sr-Latn-R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sr-Latn-R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sr-Latn-R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r-Latn-R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i zapremine celokupne smeše </a:t>
            </a:r>
            <a:r>
              <a:rPr lang="sr-Latn-R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r-Latn-R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063051"/>
              </p:ext>
            </p:extLst>
          </p:nvPr>
        </p:nvGraphicFramePr>
        <p:xfrm>
          <a:off x="991312" y="2733683"/>
          <a:ext cx="639021" cy="58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r:id="rId5" imgW="482391" imgH="444307" progId="Equation.3">
                  <p:embed/>
                </p:oleObj>
              </mc:Choice>
              <mc:Fallback>
                <p:oleObj r:id="rId5" imgW="482391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312" y="2733683"/>
                        <a:ext cx="639021" cy="588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264989"/>
              </p:ext>
            </p:extLst>
          </p:nvPr>
        </p:nvGraphicFramePr>
        <p:xfrm>
          <a:off x="1918112" y="2733683"/>
          <a:ext cx="651551" cy="58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r:id="rId7" imgW="495085" imgH="444307" progId="Equation.3">
                  <p:embed/>
                </p:oleObj>
              </mc:Choice>
              <mc:Fallback>
                <p:oleObj r:id="rId7" imgW="495085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112" y="2733683"/>
                        <a:ext cx="651551" cy="588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789699"/>
              </p:ext>
            </p:extLst>
          </p:nvPr>
        </p:nvGraphicFramePr>
        <p:xfrm>
          <a:off x="2857442" y="2733683"/>
          <a:ext cx="664081" cy="58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r:id="rId9" imgW="507780" imgH="444307" progId="Equation.3">
                  <p:embed/>
                </p:oleObj>
              </mc:Choice>
              <mc:Fallback>
                <p:oleObj r:id="rId9" imgW="507780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42" y="2733683"/>
                        <a:ext cx="664081" cy="588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156003"/>
              </p:ext>
            </p:extLst>
          </p:nvPr>
        </p:nvGraphicFramePr>
        <p:xfrm>
          <a:off x="4366902" y="2733684"/>
          <a:ext cx="613962" cy="58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r:id="rId11" imgW="469696" imgH="444307" progId="Equation.3">
                  <p:embed/>
                </p:oleObj>
              </mc:Choice>
              <mc:Fallback>
                <p:oleObj r:id="rId11" imgW="469696" imgH="44430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902" y="2733684"/>
                        <a:ext cx="613962" cy="588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3809302" y="2879933"/>
            <a:ext cx="393107" cy="264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" y="3725571"/>
            <a:ext cx="5396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</a:tabLst>
            </a:pP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Zbir zapreminskih delova gasne smeše uvek je jednak jedinici.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068053"/>
              </p:ext>
            </p:extLst>
          </p:nvPr>
        </p:nvGraphicFramePr>
        <p:xfrm>
          <a:off x="991312" y="4347371"/>
          <a:ext cx="1704915" cy="523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r:id="rId13" imgW="1459866" imgH="444307" progId="Equation.3">
                  <p:embed/>
                </p:oleObj>
              </mc:Choice>
              <mc:Fallback>
                <p:oleObj r:id="rId13" imgW="1459866" imgH="44430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312" y="4347371"/>
                        <a:ext cx="1704915" cy="5237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086118"/>
              </p:ext>
            </p:extLst>
          </p:nvPr>
        </p:nvGraphicFramePr>
        <p:xfrm>
          <a:off x="991312" y="5098436"/>
          <a:ext cx="2323669" cy="5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r:id="rId15" imgW="1841500" imgH="431800" progId="Equation.3">
                  <p:embed/>
                </p:oleObj>
              </mc:Choice>
              <mc:Fallback>
                <p:oleObj r:id="rId15" imgW="18415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312" y="5098436"/>
                        <a:ext cx="2323669" cy="541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6542445" y="4409631"/>
            <a:ext cx="5212935" cy="23116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25737" y="4636771"/>
            <a:ext cx="4929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</a:tabLst>
            </a:pPr>
            <a:r>
              <a:rPr lang="sr-Latn-RS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Relativni </a:t>
            </a:r>
            <a:r>
              <a:rPr lang="sr-Latn-RS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maseni</a:t>
            </a:r>
            <a:r>
              <a:rPr lang="sr-Latn-RS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relativni zapreminski sastav smeše </a:t>
            </a:r>
            <a:r>
              <a:rPr lang="sr-Latn-RS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sr-Latn-RS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sr-Latn-RS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r-Latn-RS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 BEZDIMENZIONALNE VELIČINE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/>
          <a:srcRect t="-1" b="9734"/>
          <a:stretch/>
        </p:blipFill>
        <p:spPr>
          <a:xfrm>
            <a:off x="10046793" y="5560102"/>
            <a:ext cx="1328232" cy="9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9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26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</a:tabLst>
            </a:pPr>
            <a:r>
              <a:rPr lang="sr-Latn-R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Izrazi za prevođenje sa </a:t>
            </a:r>
            <a:r>
              <a:rPr lang="sr-Latn-R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masenog</a:t>
            </a:r>
            <a:r>
              <a:rPr lang="sr-Latn-R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</a:t>
            </a:r>
            <a:r>
              <a:rPr lang="sr-Latn-R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zepreminski</a:t>
            </a:r>
            <a:r>
              <a:rPr lang="sr-Latn-R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sastav smeše i obrnuto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90" y="832419"/>
            <a:ext cx="9506554" cy="527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r-Latn-R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Analiza smeše koju obrazuju produkti sagorevanja gasovitog goriva pokazuje da je njen relativni zapreminski sastav sledeći: zapreminski deo ugljendioksida 0,122, zapreminski deo kiseonika 0,071, zapreminski deo ugljenmonoksida 0,004 zapreminski deo azota 0,803. Odrediti </a:t>
            </a:r>
            <a:r>
              <a:rPr lang="sr-Latn-R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maseni</a:t>
            </a: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sastav smeše.</a:t>
            </a:r>
            <a:endParaRPr lang="en-US" sz="1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49834"/>
              </p:ext>
            </p:extLst>
          </p:nvPr>
        </p:nvGraphicFramePr>
        <p:xfrm>
          <a:off x="218244" y="826235"/>
          <a:ext cx="1046705" cy="32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r:id="rId3" imgW="774364" imgH="241195" progId="Equation.3">
                  <p:embed/>
                </p:oleObj>
              </mc:Choice>
              <mc:Fallback>
                <p:oleObj r:id="rId3" imgW="774364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44" y="826235"/>
                        <a:ext cx="1046705" cy="323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45594"/>
              </p:ext>
            </p:extLst>
          </p:nvPr>
        </p:nvGraphicFramePr>
        <p:xfrm>
          <a:off x="1483193" y="826235"/>
          <a:ext cx="969171" cy="32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r:id="rId5" imgW="710891" imgH="241195" progId="Equation.3">
                  <p:embed/>
                </p:oleObj>
              </mc:Choice>
              <mc:Fallback>
                <p:oleObj r:id="rId5" imgW="710891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193" y="826235"/>
                        <a:ext cx="969171" cy="323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54488"/>
              </p:ext>
            </p:extLst>
          </p:nvPr>
        </p:nvGraphicFramePr>
        <p:xfrm>
          <a:off x="2670608" y="826234"/>
          <a:ext cx="1063396" cy="32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r:id="rId7" imgW="749300" imgH="228600" progId="Equation.3">
                  <p:embed/>
                </p:oleObj>
              </mc:Choice>
              <mc:Fallback>
                <p:oleObj r:id="rId7" imgW="7493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608" y="826234"/>
                        <a:ext cx="1063396" cy="323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263581"/>
              </p:ext>
            </p:extLst>
          </p:nvPr>
        </p:nvGraphicFramePr>
        <p:xfrm>
          <a:off x="3952247" y="826234"/>
          <a:ext cx="982093" cy="32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r:id="rId9" imgW="723586" imgH="241195" progId="Equation.3">
                  <p:embed/>
                </p:oleObj>
              </mc:Choice>
              <mc:Fallback>
                <p:oleObj r:id="rId9" imgW="723586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247" y="826234"/>
                        <a:ext cx="982093" cy="323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862482"/>
              </p:ext>
            </p:extLst>
          </p:nvPr>
        </p:nvGraphicFramePr>
        <p:xfrm>
          <a:off x="218244" y="1244978"/>
          <a:ext cx="1867014" cy="31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r:id="rId11" imgW="1409088" imgH="241195" progId="Equation.3">
                  <p:embed/>
                </p:oleObj>
              </mc:Choice>
              <mc:Fallback>
                <p:oleObj r:id="rId11" imgW="1409088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44" y="1244978"/>
                        <a:ext cx="1867014" cy="315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42917"/>
              </p:ext>
            </p:extLst>
          </p:nvPr>
        </p:nvGraphicFramePr>
        <p:xfrm>
          <a:off x="9202722" y="619343"/>
          <a:ext cx="2127234" cy="38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r:id="rId13" imgW="1320227" imgH="241195" progId="Equation.3">
                  <p:embed/>
                </p:oleObj>
              </mc:Choice>
              <mc:Fallback>
                <p:oleObj r:id="rId13" imgW="1320227" imgH="24119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2722" y="619343"/>
                        <a:ext cx="2127234" cy="382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405824"/>
              </p:ext>
            </p:extLst>
          </p:nvPr>
        </p:nvGraphicFramePr>
        <p:xfrm>
          <a:off x="9202722" y="945296"/>
          <a:ext cx="2020107" cy="38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r:id="rId15" imgW="1257300" imgH="241300" progId="Equation.3">
                  <p:embed/>
                </p:oleObj>
              </mc:Choice>
              <mc:Fallback>
                <p:oleObj r:id="rId15" imgW="1257300" imgH="2413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2722" y="945296"/>
                        <a:ext cx="2020107" cy="382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80153"/>
              </p:ext>
            </p:extLst>
          </p:nvPr>
        </p:nvGraphicFramePr>
        <p:xfrm>
          <a:off x="9195069" y="1302484"/>
          <a:ext cx="2066018" cy="36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r:id="rId17" imgW="1282700" imgH="228600" progId="Equation.3">
                  <p:embed/>
                </p:oleObj>
              </mc:Choice>
              <mc:Fallback>
                <p:oleObj r:id="rId17" imgW="12827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5069" y="1302484"/>
                        <a:ext cx="2066018" cy="367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705959"/>
              </p:ext>
            </p:extLst>
          </p:nvPr>
        </p:nvGraphicFramePr>
        <p:xfrm>
          <a:off x="9195069" y="1669776"/>
          <a:ext cx="2035411" cy="38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r:id="rId19" imgW="1269449" imgH="241195" progId="Equation.3">
                  <p:embed/>
                </p:oleObj>
              </mc:Choice>
              <mc:Fallback>
                <p:oleObj r:id="rId19" imgW="1269449" imgH="24119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5069" y="1669776"/>
                        <a:ext cx="2035411" cy="382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554859"/>
              </p:ext>
            </p:extLst>
          </p:nvPr>
        </p:nvGraphicFramePr>
        <p:xfrm>
          <a:off x="437522" y="1974333"/>
          <a:ext cx="4367792" cy="113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r:id="rId21" imgW="3517900" imgH="914400" progId="Equation.3">
                  <p:embed/>
                </p:oleObj>
              </mc:Choice>
              <mc:Fallback>
                <p:oleObj r:id="rId21" imgW="3517900" imgH="914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22" y="1974333"/>
                        <a:ext cx="4367792" cy="1136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570102"/>
              </p:ext>
            </p:extLst>
          </p:nvPr>
        </p:nvGraphicFramePr>
        <p:xfrm>
          <a:off x="437522" y="3143423"/>
          <a:ext cx="4291937" cy="111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r:id="rId23" imgW="3530600" imgH="914400" progId="Equation.3">
                  <p:embed/>
                </p:oleObj>
              </mc:Choice>
              <mc:Fallback>
                <p:oleObj r:id="rId23" imgW="3530600" imgH="9144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22" y="3143423"/>
                        <a:ext cx="4291937" cy="111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923482"/>
              </p:ext>
            </p:extLst>
          </p:nvPr>
        </p:nvGraphicFramePr>
        <p:xfrm>
          <a:off x="437522" y="4286759"/>
          <a:ext cx="4415622" cy="113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r:id="rId25" imgW="3454400" imgH="889000" progId="Equation.3">
                  <p:embed/>
                </p:oleObj>
              </mc:Choice>
              <mc:Fallback>
                <p:oleObj r:id="rId25" imgW="3454400" imgH="8890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22" y="4286759"/>
                        <a:ext cx="4415622" cy="1131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468066"/>
              </p:ext>
            </p:extLst>
          </p:nvPr>
        </p:nvGraphicFramePr>
        <p:xfrm>
          <a:off x="437522" y="5418033"/>
          <a:ext cx="4293370" cy="111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r:id="rId27" imgW="3530600" imgH="914400" progId="Equation.3">
                  <p:embed/>
                </p:oleObj>
              </mc:Choice>
              <mc:Fallback>
                <p:oleObj r:id="rId27" imgW="3530600" imgH="9144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22" y="5418033"/>
                        <a:ext cx="4293370" cy="1110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AutoShape 29"/>
          <p:cNvSpPr>
            <a:spLocks/>
          </p:cNvSpPr>
          <p:nvPr/>
        </p:nvSpPr>
        <p:spPr bwMode="auto">
          <a:xfrm>
            <a:off x="5249076" y="1974332"/>
            <a:ext cx="228600" cy="4554653"/>
          </a:xfrm>
          <a:prstGeom prst="rightBrace">
            <a:avLst>
              <a:gd name="adj1" fmla="val 133333"/>
              <a:gd name="adj2" fmla="val 5000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713899"/>
              </p:ext>
            </p:extLst>
          </p:nvPr>
        </p:nvGraphicFramePr>
        <p:xfrm>
          <a:off x="5873607" y="4013533"/>
          <a:ext cx="2547875" cy="36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r:id="rId29" imgW="1676400" imgH="241300" progId="Equation.3">
                  <p:embed/>
                </p:oleObj>
              </mc:Choice>
              <mc:Fallback>
                <p:oleObj r:id="rId29" imgW="1676400" imgH="2413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607" y="4013533"/>
                        <a:ext cx="2547875" cy="361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32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smeša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ugljenmonoksida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ugljendioksida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kiseonika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Relativni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maseni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delovi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komponenata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smeše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maseni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ugljenmonoksida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0,007,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maseni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ugljendioksida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0,162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maseni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kiseonika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0,093.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Odrediti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zapreminski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smeše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0" y="830997"/>
            <a:ext cx="3994090" cy="633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0" y="1595839"/>
            <a:ext cx="4951219" cy="1198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20" y="2925398"/>
            <a:ext cx="5523787" cy="1192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85" y="4249717"/>
            <a:ext cx="5501622" cy="1207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455" y="2925398"/>
            <a:ext cx="5419764" cy="1192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5455" y="4277857"/>
            <a:ext cx="5111275" cy="11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236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kiseonika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vazduhu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 = 21 [%]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 = 79 [%].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Izračunati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vrednosti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relativnih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masenih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delova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kiseonika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vazduhu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2818701" cy="549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680"/>
            <a:ext cx="5448098" cy="2641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176936"/>
            <a:ext cx="5234730" cy="847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789" y="1727214"/>
            <a:ext cx="2630604" cy="19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727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Odrediti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maseni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smeše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ugljendioksida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je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parcijalni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ugljendioksida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1,2 [bar]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smeše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 [bar].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65" y="729012"/>
            <a:ext cx="2692866" cy="53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364" y="1497652"/>
            <a:ext cx="4978837" cy="1488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364" y="3061983"/>
            <a:ext cx="4345498" cy="842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363" y="3979586"/>
            <a:ext cx="5276676" cy="1176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5364" y="5231215"/>
            <a:ext cx="4018327" cy="7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Atmosferski vazduh ima približno sledeći relativni </a:t>
            </a:r>
            <a:r>
              <a:rPr lang="sr-Latn-R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maseni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sastav: </a:t>
            </a:r>
            <a:r>
              <a:rPr lang="sr-Latn-R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maseni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deo kiseonika iznosi </a:t>
            </a:r>
            <a:r>
              <a:rPr lang="sr-Latn-R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sr-Latn-R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0,232 a </a:t>
            </a:r>
            <a:r>
              <a:rPr lang="sr-Latn-R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maseni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deo azota </a:t>
            </a:r>
            <a:r>
              <a:rPr lang="sr-Latn-R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sr-Latn-R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0,768. Odrediti relativni zapreminski sastav vazduha, njegovu prividnu </a:t>
            </a:r>
            <a:r>
              <a:rPr lang="sr-Latn-R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molarnu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masu, gasnu konstantu i parcijalne pritiske kiseonika i azota, ako pritisak vazduha iznosi </a:t>
            </a:r>
            <a:r>
              <a:rPr lang="sr-Latn-R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R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1,013 [bar].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30348"/>
            <a:ext cx="3976382" cy="52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7463"/>
            <a:ext cx="5159229" cy="3084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8" y="4813708"/>
            <a:ext cx="5337057" cy="848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747" y="3169623"/>
            <a:ext cx="5596618" cy="12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7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605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 3</vt:lpstr>
      <vt:lpstr>Office Theme</vt:lpstr>
      <vt:lpstr>Equation.3</vt:lpstr>
      <vt:lpstr>Požari i eksplozije  RAČUNSKE VEŽBE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Požari i eksplozije  RAČUNSKE VEŽBE</dc:title>
  <dc:creator>Nikola Misic</dc:creator>
  <cp:lastModifiedBy>Nikola Misic</cp:lastModifiedBy>
  <cp:revision>47</cp:revision>
  <cp:lastPrinted>2020-12-01T10:11:55Z</cp:lastPrinted>
  <dcterms:created xsi:type="dcterms:W3CDTF">2020-11-28T14:58:16Z</dcterms:created>
  <dcterms:modified xsi:type="dcterms:W3CDTF">2022-03-28T06:41:01Z</dcterms:modified>
</cp:coreProperties>
</file>